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2" r:id="rId7"/>
    <p:sldId id="280" r:id="rId8"/>
    <p:sldId id="284" r:id="rId9"/>
    <p:sldId id="285" r:id="rId10"/>
    <p:sldId id="282" r:id="rId11"/>
    <p:sldId id="281" r:id="rId12"/>
    <p:sldId id="283" r:id="rId13"/>
  </p:sldIdLst>
  <p:sldSz cx="9144000" cy="6858000" type="screen4x3"/>
  <p:notesSz cx="6858000" cy="9144000"/>
  <p:embeddedFontLst>
    <p:embeddedFont>
      <p:font typeface="Avenir Next Cyr" panose="020B0503020202020204" charset="-52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88475" autoAdjust="0"/>
  </p:normalViewPr>
  <p:slideViewPr>
    <p:cSldViewPr showGuides="1">
      <p:cViewPr varScale="1">
        <p:scale>
          <a:sx n="59" d="100"/>
          <a:sy n="59" d="100"/>
        </p:scale>
        <p:origin x="1452" y="64"/>
      </p:cViewPr>
      <p:guideLst>
        <p:guide orient="horz" pos="1711"/>
        <p:guide pos="2880"/>
        <p:guide orient="horz" pos="22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14.03.2022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14.03.2022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35D96-F751-4184-AD8F-F1BDDB583F4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022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en-US" dirty="0"/>
              <a:t>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38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en-US" dirty="0"/>
              <a:t>Header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365104"/>
            <a:ext cx="4895850" cy="1919353"/>
          </a:xfrm>
          <a:prstGeom prst="rect">
            <a:avLst/>
          </a:prstGeom>
        </p:spPr>
        <p:txBody>
          <a:bodyPr/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609538" indent="0">
              <a:buFontTx/>
              <a:buNone/>
              <a:defRPr sz="1600"/>
            </a:lvl2pPr>
            <a:lvl3pPr marL="1219076" indent="0">
              <a:buFontTx/>
              <a:buNone/>
              <a:defRPr sz="1600"/>
            </a:lvl3pPr>
            <a:lvl4pPr marL="1828616" indent="0">
              <a:buFontTx/>
              <a:buNone/>
              <a:defRPr sz="1600"/>
            </a:lvl4pPr>
            <a:lvl5pPr marL="2438155" indent="0">
              <a:buFontTx/>
              <a:buNone/>
              <a:defRPr sz="1600"/>
            </a:lvl5pPr>
          </a:lstStyle>
          <a:p>
            <a:pPr marL="0" marR="0" lvl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808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80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18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509184"/>
            <a:ext cx="253062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509184"/>
            <a:ext cx="2506588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5" y="1509184"/>
            <a:ext cx="252028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4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>
          <a:xfrm>
            <a:off x="467545" y="4523720"/>
            <a:ext cx="2592705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/>
          </p:nvPr>
        </p:nvSpPr>
        <p:spPr>
          <a:xfrm>
            <a:off x="6084169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/>
          </p:nvPr>
        </p:nvSpPr>
        <p:spPr>
          <a:xfrm>
            <a:off x="3275648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0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Text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6309321"/>
            <a:ext cx="2160240" cy="384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 </a:t>
            </a:r>
            <a:r>
              <a:rPr lang="en-US" dirty="0"/>
              <a:t>Title/Affiliation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3" y="6309348"/>
            <a:ext cx="1221916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00.03.2022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8" y="6309811"/>
            <a:ext cx="2879725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en-US" sz="1600" dirty="0"/>
              <a:t>Full name</a:t>
            </a:r>
            <a:endParaRPr lang="ru-RU" dirty="0"/>
          </a:p>
        </p:txBody>
      </p:sp>
      <p:pic>
        <p:nvPicPr>
          <p:cNvPr id="6" name="Picture 3" descr="C:\Users\sony\Desktop\Без названия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6056" b="34074"/>
          <a:stretch/>
        </p:blipFill>
        <p:spPr bwMode="auto">
          <a:xfrm>
            <a:off x="1295400" y="304800"/>
            <a:ext cx="1942081" cy="6066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9154" r="6484" b="6636"/>
          <a:stretch/>
        </p:blipFill>
        <p:spPr>
          <a:xfrm>
            <a:off x="4419600" y="26894"/>
            <a:ext cx="1691640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7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509184"/>
            <a:ext cx="3887788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508786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4004469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4004071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0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caption</a:t>
            </a:r>
            <a:endParaRPr lang="ru-RU" dirty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Caption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Caption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1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Caption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z="1400" dirty="0"/>
              <a:t>Photo/figure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70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Caption</a:t>
            </a:r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70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Caption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4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8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8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9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en-US" dirty="0"/>
              <a:t>Text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 (доп)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5050904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340768"/>
            <a:ext cx="4114800" cy="4968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1219076" indent="0">
              <a:buNone/>
              <a:defRPr sz="2400"/>
            </a:lvl3pPr>
            <a:lvl4pPr marL="1828616" indent="0">
              <a:buNone/>
              <a:defRPr sz="2000"/>
            </a:lvl4pPr>
            <a:lvl5pPr marL="2438155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029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982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789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 слев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826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509184"/>
            <a:ext cx="253062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509184"/>
            <a:ext cx="2506588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5" y="1509184"/>
            <a:ext cx="252028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6466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323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5925278"/>
            <a:ext cx="216024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00</a:t>
            </a:r>
            <a:r>
              <a:rPr lang="en-US" dirty="0"/>
              <a:t>.03.2022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9" y="5349214"/>
            <a:ext cx="777686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en-US" sz="1600" dirty="0"/>
              <a:t>Full name</a:t>
            </a:r>
            <a:endParaRPr lang="ru-RU" dirty="0"/>
          </a:p>
        </p:txBody>
      </p:sp>
      <p:pic>
        <p:nvPicPr>
          <p:cNvPr id="5" name="Picture 3" descr="C:\Users\sony\Desktop\Без названия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6056" b="34074"/>
          <a:stretch/>
        </p:blipFill>
        <p:spPr bwMode="auto">
          <a:xfrm>
            <a:off x="1295400" y="304800"/>
            <a:ext cx="1942081" cy="6066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9154" r="6484" b="6636"/>
          <a:stretch/>
        </p:blipFill>
        <p:spPr>
          <a:xfrm>
            <a:off x="4419600" y="26894"/>
            <a:ext cx="1691640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1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509184"/>
            <a:ext cx="3887788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508786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4004469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4004071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143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8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8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7043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/>
              <a:t>Source</a:t>
            </a: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5925278"/>
            <a:ext cx="216024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00.03.2022</a:t>
            </a:r>
            <a:endParaRPr lang="ru-RU" dirty="0"/>
          </a:p>
        </p:txBody>
      </p:sp>
      <p:pic>
        <p:nvPicPr>
          <p:cNvPr id="4" name="Picture 3" descr="C:\Users\sony\Desktop\Без названия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6056" b="34074"/>
          <a:stretch/>
        </p:blipFill>
        <p:spPr bwMode="auto">
          <a:xfrm>
            <a:off x="1295400" y="304800"/>
            <a:ext cx="1942081" cy="6066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9154" r="6484" b="6636"/>
          <a:stretch/>
        </p:blipFill>
        <p:spPr>
          <a:xfrm>
            <a:off x="4419600" y="26894"/>
            <a:ext cx="1691640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9" y="5925278"/>
            <a:ext cx="777686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en-US" sz="1600" dirty="0"/>
              <a:t>Full name</a:t>
            </a:r>
            <a:endParaRPr lang="ru-RU" dirty="0"/>
          </a:p>
        </p:txBody>
      </p:sp>
      <p:pic>
        <p:nvPicPr>
          <p:cNvPr id="4" name="Picture 3" descr="C:\Users\sony\Desktop\Без названия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6056" b="34074"/>
          <a:stretch/>
        </p:blipFill>
        <p:spPr bwMode="auto">
          <a:xfrm>
            <a:off x="1295400" y="304800"/>
            <a:ext cx="1942081" cy="6066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9154" r="6484" b="6636"/>
          <a:stretch/>
        </p:blipFill>
        <p:spPr>
          <a:xfrm>
            <a:off x="4419600" y="26894"/>
            <a:ext cx="1691640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en-US" dirty="0"/>
              <a:t>Full name</a:t>
            </a:r>
            <a:endParaRPr lang="ru-RU" dirty="0"/>
          </a:p>
        </p:txBody>
      </p:sp>
      <p:pic>
        <p:nvPicPr>
          <p:cNvPr id="3" name="Picture 3" descr="C:\Users\sony\Desktop\Без названия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6056" b="34074"/>
          <a:stretch/>
        </p:blipFill>
        <p:spPr bwMode="auto">
          <a:xfrm>
            <a:off x="1295400" y="304800"/>
            <a:ext cx="1942081" cy="6066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9154" r="6484" b="6636"/>
          <a:stretch/>
        </p:blipFill>
        <p:spPr>
          <a:xfrm>
            <a:off x="4419600" y="26894"/>
            <a:ext cx="1691640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764704"/>
            <a:ext cx="48245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en-US" dirty="0"/>
              <a:t>Content</a:t>
            </a:r>
            <a:r>
              <a:rPr lang="ru-RU" dirty="0"/>
              <a:t>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6381328"/>
            <a:ext cx="514400" cy="365125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3851929" y="1412776"/>
            <a:ext cx="4824527" cy="48965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3" descr="C:\Users\sony\Desktop\Без названия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36056" b="34074"/>
          <a:stretch/>
        </p:blipFill>
        <p:spPr bwMode="auto">
          <a:xfrm>
            <a:off x="381000" y="533400"/>
            <a:ext cx="1942081" cy="6066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t="9154" r="6484" b="6636"/>
          <a:stretch/>
        </p:blipFill>
        <p:spPr>
          <a:xfrm>
            <a:off x="533400" y="5029200"/>
            <a:ext cx="1844040" cy="1178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467544" y="4365104"/>
            <a:ext cx="4896544" cy="1920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609538" indent="0">
              <a:buFontTx/>
              <a:buNone/>
              <a:defRPr sz="1200"/>
            </a:lvl2pPr>
            <a:lvl3pPr marL="1219076" indent="0">
              <a:buFontTx/>
              <a:buNone/>
              <a:defRPr sz="1200"/>
            </a:lvl3pPr>
            <a:lvl4pPr marL="1828616" indent="0">
              <a:buFontTx/>
              <a:buNone/>
              <a:defRPr sz="1200"/>
            </a:lvl4pPr>
            <a:lvl5pPr marL="243815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770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6453336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15" r:id="rId3"/>
    <p:sldLayoutId id="2147483717" r:id="rId4"/>
    <p:sldLayoutId id="2147483716" r:id="rId5"/>
    <p:sldLayoutId id="2147483718" r:id="rId6"/>
    <p:sldLayoutId id="2147483690" r:id="rId7"/>
    <p:sldLayoutId id="2147483691" r:id="rId8"/>
    <p:sldLayoutId id="2147483720" r:id="rId9"/>
    <p:sldLayoutId id="2147483719" r:id="rId10"/>
    <p:sldLayoutId id="2147483721" r:id="rId11"/>
    <p:sldLayoutId id="2147483692" r:id="rId12"/>
    <p:sldLayoutId id="2147483693" r:id="rId13"/>
    <p:sldLayoutId id="2147483694" r:id="rId14"/>
    <p:sldLayoutId id="2147483695" r:id="rId15"/>
    <p:sldLayoutId id="2147483699" r:id="rId16"/>
    <p:sldLayoutId id="2147483722" r:id="rId17"/>
    <p:sldLayoutId id="2147483728" r:id="rId18"/>
    <p:sldLayoutId id="2147483732" r:id="rId19"/>
    <p:sldLayoutId id="2147483725" r:id="rId20"/>
    <p:sldLayoutId id="2147483729" r:id="rId21"/>
    <p:sldLayoutId id="2147483730" r:id="rId22"/>
    <p:sldLayoutId id="2147483731" r:id="rId23"/>
    <p:sldLayoutId id="2147483697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41" r:id="rId30"/>
    <p:sldLayoutId id="2147483744" r:id="rId31"/>
    <p:sldLayoutId id="2147483698" r:id="rId3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5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937" y="2313568"/>
            <a:ext cx="7756127" cy="1754326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Recurrent Model of Brain Activity Based on the Markov Chain in the Time Domain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19.03.2022</a:t>
            </a:r>
          </a:p>
        </p:txBody>
      </p:sp>
    </p:spTree>
    <p:extLst>
      <p:ext uri="{BB962C8B-B14F-4D97-AF65-F5344CB8AC3E}">
        <p14:creationId xmlns:p14="http://schemas.microsoft.com/office/powerpoint/2010/main" val="245639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775588"/>
            <a:ext cx="4824536" cy="504056"/>
          </a:xfrm>
        </p:spPr>
        <p:txBody>
          <a:bodyPr/>
          <a:lstStyle/>
          <a:p>
            <a:r>
              <a:rPr lang="en-US" dirty="0"/>
              <a:t>Content: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38600" y="1398539"/>
            <a:ext cx="4824527" cy="489655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About MEG</a:t>
            </a:r>
            <a:endParaRPr lang="ru-RU" sz="1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Problem</a:t>
            </a:r>
            <a:endParaRPr lang="ru-RU" sz="1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Modelling</a:t>
            </a:r>
            <a:endParaRPr lang="ru-RU" sz="1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Results</a:t>
            </a:r>
            <a:endParaRPr lang="ru-RU" sz="1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244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43A129B-6F4D-43F2-83CF-FE82B537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C07B1D-A8C5-4170-BD34-F6B923D1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D0497C5-D92A-4927-ADD3-B77605BC6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4" y="1508125"/>
            <a:ext cx="3598650" cy="4800600"/>
          </a:xfrm>
        </p:spPr>
      </p:pic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5F0F893E-E436-47FB-BF5D-0F2A05F9ACD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993900"/>
            <a:ext cx="3429000" cy="3829050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D9427A04-D76A-473F-A25B-5F82262C77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http://ilabs.uw.edu/what-magnetoencephalography-meg/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5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A9501B-6464-447A-B881-FBC78A2F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6EFC4D-5C0A-4D04-813E-4692F59B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886FC42D-BE98-476B-AB48-2F27B1D133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 is required to propose a Markov stochastic model of the</a:t>
            </a:r>
          </a:p>
          <a:p>
            <a:r>
              <a:rPr lang="en-US" dirty="0"/>
              <a:t>spatiotemporal sequence of dipole excitations, in which the</a:t>
            </a:r>
          </a:p>
          <a:p>
            <a:r>
              <a:rPr lang="en-US" dirty="0"/>
              <a:t>probability of excitation of a particular dipole at the k-</a:t>
            </a:r>
            <a:r>
              <a:rPr lang="en-US" dirty="0" err="1"/>
              <a:t>th</a:t>
            </a:r>
            <a:r>
              <a:rPr lang="en-US" dirty="0"/>
              <a:t> cycle</a:t>
            </a:r>
          </a:p>
          <a:p>
            <a:r>
              <a:rPr lang="en-US" dirty="0"/>
              <a:t>is proportional to the spatial proximity to the excited dipoles</a:t>
            </a:r>
          </a:p>
          <a:p>
            <a:r>
              <a:rPr lang="en-US" dirty="0"/>
              <a:t>at the (k-1)-</a:t>
            </a:r>
            <a:r>
              <a:rPr lang="en-US" dirty="0" err="1"/>
              <a:t>th</a:t>
            </a:r>
            <a:r>
              <a:rPr lang="en-US" dirty="0"/>
              <a:t> cycle.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EDCBB91-888C-4E77-A315-7F7FB03209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16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0897515-F403-4851-80AD-1298FED0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0BFD64-81F4-49CA-BEE8-BA05FE97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D667341-7695-405C-B151-E04AFAAF74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 = 5mm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nk= 1 (∀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kmax = ∞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Ndip = 15002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a probability of 0.9, the dipole signal does not stop and has nk excited.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noise generation was performed for the signal.</a:t>
            </a:r>
            <a:endParaRPr lang="ru-RU" sz="180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01C55D6-D5BA-48D0-A300-92559D686F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60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1173D-5238-4FC2-B312-DE4F64B1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4723CE-7855-483B-897A-96C22839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8F2140F-5AEE-42FF-B781-30741C4CB0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0B604BC-97BD-4572-96B4-C390B09F6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Averaged magnetic field at the first step.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26D6D2DF-01FC-4DE9-8958-2DD0694C93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Averaged magnetic field at the fourth step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020F5E5-BFDD-4690-BC68-981781AF835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4226"/>
          <a:stretch/>
        </p:blipFill>
        <p:spPr>
          <a:xfrm>
            <a:off x="467544" y="1604798"/>
            <a:ext cx="2160240" cy="1920213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60CDA73-879F-4EE8-A503-46E1579553B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4231"/>
          <a:stretch>
            <a:fillRect/>
          </a:stretch>
        </p:blipFill>
        <p:spPr/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2507F95-41FB-475E-9BF1-314F6205E28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r="4268"/>
          <a:stretch>
            <a:fillRect/>
          </a:stretch>
        </p:blipFill>
        <p:spPr/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B44CF2C-D4B2-4C8C-8B37-CA4CB2D1567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r="4268"/>
          <a:stretch>
            <a:fillRect/>
          </a:stretch>
        </p:blipFill>
        <p:spPr/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E3DED1D4-5048-4A42-A558-49A54EB60B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Averaged magnetic field at the fifth step 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B7E4F30-1316-4E8C-B16F-41628FDA2A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Averaged magnetic field at the second step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CB3FA2B-A44C-4321-92EF-0629C84EE43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4197"/>
          <a:stretch>
            <a:fillRect/>
          </a:stretch>
        </p:blipFill>
        <p:spPr/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483704F-D986-4D3F-991C-36C05C50E12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r="4235"/>
          <a:stretch>
            <a:fillRect/>
          </a:stretch>
        </p:blipFill>
        <p:spPr/>
      </p:pic>
      <p:sp>
        <p:nvSpPr>
          <p:cNvPr id="26" name="Текст 25">
            <a:extLst>
              <a:ext uri="{FF2B5EF4-FFF2-40B4-BE49-F238E27FC236}">
                <a16:creationId xmlns:a16="http://schemas.microsoft.com/office/drawing/2014/main" id="{C7CE8552-89BB-474B-BCF7-84672C59D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Averaged magnetic field at the sixth step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B87F9D71-7B63-4033-87B7-751C09294EC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Averaged magnetic field at the third step.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99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45BBB-DFD9-42B3-9F08-816B04A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5B2E5F-F059-4A12-AB96-48667A51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6EBD788-A92F-47C7-AC49-DBD2717982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023"/>
            <a:ext cx="3970338" cy="4572579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28705A3-9364-4AAA-8547-3BE8E0B230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26" y="1508023"/>
            <a:ext cx="3108645" cy="4380554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9BF48E9D-870E-41BE-AD35-30AC18ABCB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5997856"/>
            <a:ext cx="3741738" cy="455479"/>
          </a:xfrm>
        </p:spPr>
        <p:txBody>
          <a:bodyPr>
            <a:noAutofit/>
          </a:bodyPr>
          <a:lstStyle/>
          <a:p>
            <a:r>
              <a:rPr lang="en-US" sz="1000" i="0" dirty="0">
                <a:solidFill>
                  <a:schemeClr val="tx1"/>
                </a:solidFill>
              </a:rPr>
              <a:t>The sequence of observed averaged fields on a discrete clock cycle – individual sensors. </a:t>
            </a:r>
            <a:endParaRPr lang="ru-RU" sz="1000" i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C279E-7C4C-44A2-A72B-6CEE1EF43712}"/>
              </a:ext>
            </a:extLst>
          </p:cNvPr>
          <p:cNvSpPr txBox="1"/>
          <p:nvPr/>
        </p:nvSpPr>
        <p:spPr>
          <a:xfrm>
            <a:off x="5107183" y="5998519"/>
            <a:ext cx="3086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sequence of excited dipoles on the surface of the brain 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88404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1F939D8-2CFA-4787-99C7-5A1FAF05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0338C3-104A-47D4-89C1-03B7EE3D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E5F3AB9-E924-4A12-9B57-7F9AC97B87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stochastic Markov model of brain activity is proposed, taking into account the hypothetical spatiotemporal correlation of the excitation of dipoles.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Further research on the topic is devoted to creating a dataset and solving the inverse problem using machine learning methods based on the proposed model. 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74C4177-42FF-45ED-BF8A-C2470F765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18797"/>
      </p:ext>
    </p:extLst>
  </p:cSld>
  <p:clrMapOvr>
    <a:masterClrMapping/>
  </p:clrMapOvr>
</p:sld>
</file>

<file path=ppt/theme/theme1.xml><?xml version="1.0" encoding="utf-8"?>
<a:theme xmlns:a="http://schemas.openxmlformats.org/drawingml/2006/main" name="mpei_shablon_3000_A4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F053DCA-53A7-47E2-8F14-45B500127A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98B9CF-BE78-4444-A544-EF2E45ED0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88CD4C-67D1-4069-887A-05E8683DEAA8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mpei_shablon_3000_A4</Template>
  <TotalTime>232</TotalTime>
  <Words>260</Words>
  <Application>Microsoft Office PowerPoint</Application>
  <PresentationFormat>Экран (4:3)</PresentationFormat>
  <Paragraphs>44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Avenir Next Cyr</vt:lpstr>
      <vt:lpstr>Times New Roman</vt:lpstr>
      <vt:lpstr>mpei_shablon_3000_A4</vt:lpstr>
      <vt:lpstr>Презентация PowerPoint</vt:lpstr>
      <vt:lpstr>Recurrent Model of Brain Activity Based on the Markov Chain in the Time Domain</vt:lpstr>
      <vt:lpstr>Content:</vt:lpstr>
      <vt:lpstr>About MEG</vt:lpstr>
      <vt:lpstr>Problem</vt:lpstr>
      <vt:lpstr>Modelling</vt:lpstr>
      <vt:lpstr>Results </vt:lpstr>
      <vt:lpstr>Results </vt:lpstr>
      <vt:lpstr>Conclusion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Mohamed Tolba</dc:creator>
  <cp:lastModifiedBy>Родион Вахитов</cp:lastModifiedBy>
  <cp:revision>9</cp:revision>
  <dcterms:created xsi:type="dcterms:W3CDTF">2022-03-08T23:10:48Z</dcterms:created>
  <dcterms:modified xsi:type="dcterms:W3CDTF">2022-03-14T20:05:29Z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